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nton" pitchFamily="2" charset="0"/>
      <p:regular r:id="rId12"/>
    </p:embeddedFont>
    <p:embeddedFont>
      <p:font typeface="Garet" panose="020B0604020202020204" charset="0"/>
      <p:regular r:id="rId13"/>
    </p:embeddedFont>
    <p:embeddedFont>
      <p:font typeface="Garet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2129" y="7488370"/>
            <a:ext cx="12592946" cy="1744637"/>
            <a:chOff x="0" y="0"/>
            <a:chExt cx="3284038" cy="4549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84038" cy="454973"/>
            </a:xfrm>
            <a:custGeom>
              <a:avLst/>
              <a:gdLst/>
              <a:ahLst/>
              <a:cxnLst/>
              <a:rect l="l" t="t" r="r" b="b"/>
              <a:pathLst>
                <a:path w="3284038" h="454973">
                  <a:moveTo>
                    <a:pt x="31354" y="0"/>
                  </a:moveTo>
                  <a:lnTo>
                    <a:pt x="3252684" y="0"/>
                  </a:lnTo>
                  <a:cubicBezTo>
                    <a:pt x="3261000" y="0"/>
                    <a:pt x="3268975" y="3303"/>
                    <a:pt x="3274855" y="9183"/>
                  </a:cubicBezTo>
                  <a:cubicBezTo>
                    <a:pt x="3280735" y="15063"/>
                    <a:pt x="3284038" y="23038"/>
                    <a:pt x="3284038" y="31354"/>
                  </a:cubicBezTo>
                  <a:lnTo>
                    <a:pt x="3284038" y="423619"/>
                  </a:lnTo>
                  <a:cubicBezTo>
                    <a:pt x="3284038" y="440936"/>
                    <a:pt x="3270001" y="454973"/>
                    <a:pt x="3252684" y="454973"/>
                  </a:cubicBezTo>
                  <a:lnTo>
                    <a:pt x="31354" y="454973"/>
                  </a:lnTo>
                  <a:cubicBezTo>
                    <a:pt x="23038" y="454973"/>
                    <a:pt x="15063" y="451670"/>
                    <a:pt x="9183" y="445790"/>
                  </a:cubicBezTo>
                  <a:cubicBezTo>
                    <a:pt x="3303" y="439910"/>
                    <a:pt x="0" y="431935"/>
                    <a:pt x="0" y="423619"/>
                  </a:cubicBezTo>
                  <a:lnTo>
                    <a:pt x="0" y="31354"/>
                  </a:lnTo>
                  <a:cubicBezTo>
                    <a:pt x="0" y="23038"/>
                    <a:pt x="3303" y="15063"/>
                    <a:pt x="9183" y="9183"/>
                  </a:cubicBezTo>
                  <a:cubicBezTo>
                    <a:pt x="15063" y="3303"/>
                    <a:pt x="23038" y="0"/>
                    <a:pt x="31354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284038" cy="483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12446" y="3013011"/>
            <a:ext cx="2225109" cy="22251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39637" y="4839088"/>
            <a:ext cx="1619663" cy="608823"/>
          </a:xfrm>
          <a:custGeom>
            <a:avLst/>
            <a:gdLst/>
            <a:ahLst/>
            <a:cxnLst/>
            <a:rect l="l" t="t" r="r" b="b"/>
            <a:pathLst>
              <a:path w="1619663" h="608823">
                <a:moveTo>
                  <a:pt x="0" y="0"/>
                </a:moveTo>
                <a:lnTo>
                  <a:pt x="1619663" y="0"/>
                </a:lnTo>
                <a:lnTo>
                  <a:pt x="1619663" y="608824"/>
                </a:lnTo>
                <a:lnTo>
                  <a:pt x="0" y="60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808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62129" y="1878893"/>
            <a:ext cx="11807810" cy="4386551"/>
            <a:chOff x="0" y="0"/>
            <a:chExt cx="1829339" cy="679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9339" cy="679592"/>
            </a:xfrm>
            <a:custGeom>
              <a:avLst/>
              <a:gdLst/>
              <a:ahLst/>
              <a:cxnLst/>
              <a:rect l="l" t="t" r="r" b="b"/>
              <a:pathLst>
                <a:path w="1829339" h="679592">
                  <a:moveTo>
                    <a:pt x="0" y="0"/>
                  </a:moveTo>
                  <a:lnTo>
                    <a:pt x="1829339" y="0"/>
                  </a:lnTo>
                  <a:lnTo>
                    <a:pt x="1829339" y="679592"/>
                  </a:lnTo>
                  <a:lnTo>
                    <a:pt x="0" y="679592"/>
                  </a:lnTo>
                  <a:close/>
                </a:path>
              </a:pathLst>
            </a:custGeom>
            <a:blipFill>
              <a:blip r:embed="rId4"/>
              <a:stretch>
                <a:fillRect t="-39671" b="-3967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362129" y="5976619"/>
            <a:ext cx="15272702" cy="105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4"/>
              </a:lnSpc>
            </a:pPr>
            <a:r>
              <a:rPr lang="en-US" sz="7400">
                <a:solidFill>
                  <a:srgbClr val="2C3E50"/>
                </a:solidFill>
                <a:latin typeface="Anton"/>
                <a:ea typeface="Anton"/>
                <a:cs typeface="Anton"/>
                <a:sym typeface="Anton"/>
              </a:rPr>
              <a:t>CUSTOMER SHOPPING BEHAVIOR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2353" y="7926718"/>
            <a:ext cx="11523674" cy="130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342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Uncovering insights from 3,900 purchases to guide strategic business decisions</a:t>
            </a:r>
          </a:p>
          <a:p>
            <a:pPr algn="l">
              <a:lnSpc>
                <a:spcPts val="3428"/>
              </a:lnSpc>
            </a:pPr>
            <a:endParaRPr lang="en-US" sz="342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85588" y="5993816"/>
            <a:ext cx="3873712" cy="3663889"/>
            <a:chOff x="0" y="0"/>
            <a:chExt cx="85934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9347" cy="812800"/>
            </a:xfrm>
            <a:custGeom>
              <a:avLst/>
              <a:gdLst/>
              <a:ahLst/>
              <a:cxnLst/>
              <a:rect l="l" t="t" r="r" b="b"/>
              <a:pathLst>
                <a:path w="859347" h="812800">
                  <a:moveTo>
                    <a:pt x="429674" y="0"/>
                  </a:moveTo>
                  <a:cubicBezTo>
                    <a:pt x="192371" y="0"/>
                    <a:pt x="0" y="181951"/>
                    <a:pt x="0" y="406400"/>
                  </a:cubicBezTo>
                  <a:cubicBezTo>
                    <a:pt x="0" y="630849"/>
                    <a:pt x="192371" y="812800"/>
                    <a:pt x="429674" y="812800"/>
                  </a:cubicBezTo>
                  <a:cubicBezTo>
                    <a:pt x="666976" y="812800"/>
                    <a:pt x="859347" y="630849"/>
                    <a:pt x="859347" y="406400"/>
                  </a:cubicBezTo>
                  <a:cubicBezTo>
                    <a:pt x="859347" y="181951"/>
                    <a:pt x="666976" y="0"/>
                    <a:pt x="429674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0564" y="47625"/>
              <a:ext cx="69822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44065" y="2526218"/>
            <a:ext cx="6147239" cy="5972937"/>
            <a:chOff x="0" y="0"/>
            <a:chExt cx="836519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6519" cy="812800"/>
            </a:xfrm>
            <a:custGeom>
              <a:avLst/>
              <a:gdLst/>
              <a:ahLst/>
              <a:cxnLst/>
              <a:rect l="l" t="t" r="r" b="b"/>
              <a:pathLst>
                <a:path w="836519" h="812800">
                  <a:moveTo>
                    <a:pt x="418260" y="0"/>
                  </a:moveTo>
                  <a:cubicBezTo>
                    <a:pt x="187261" y="0"/>
                    <a:pt x="0" y="181951"/>
                    <a:pt x="0" y="406400"/>
                  </a:cubicBezTo>
                  <a:cubicBezTo>
                    <a:pt x="0" y="630849"/>
                    <a:pt x="187261" y="812800"/>
                    <a:pt x="418260" y="812800"/>
                  </a:cubicBezTo>
                  <a:cubicBezTo>
                    <a:pt x="649258" y="812800"/>
                    <a:pt x="836519" y="630849"/>
                    <a:pt x="836519" y="406400"/>
                  </a:cubicBezTo>
                  <a:cubicBezTo>
                    <a:pt x="836519" y="181951"/>
                    <a:pt x="649258" y="0"/>
                    <a:pt x="418260" y="0"/>
                  </a:cubicBezTo>
                  <a:close/>
                </a:path>
              </a:pathLst>
            </a:custGeom>
            <a:blipFill>
              <a:blip r:embed="rId2"/>
              <a:stretch>
                <a:fillRect t="-27236" b="-2723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2017299" flipH="1">
            <a:off x="16172077" y="1136300"/>
            <a:ext cx="5049948" cy="3626781"/>
          </a:xfrm>
          <a:custGeom>
            <a:avLst/>
            <a:gdLst/>
            <a:ahLst/>
            <a:cxnLst/>
            <a:rect l="l" t="t" r="r" b="b"/>
            <a:pathLst>
              <a:path w="5049948" h="3626781">
                <a:moveTo>
                  <a:pt x="5049949" y="0"/>
                </a:moveTo>
                <a:lnTo>
                  <a:pt x="0" y="0"/>
                </a:lnTo>
                <a:lnTo>
                  <a:pt x="0" y="3626781"/>
                </a:lnTo>
                <a:lnTo>
                  <a:pt x="5049949" y="3626781"/>
                </a:lnTo>
                <a:lnTo>
                  <a:pt x="50499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31" y="2676774"/>
            <a:ext cx="10482906" cy="317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1112577"/>
            <a:ext cx="9108880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2C3E50"/>
                </a:solidFill>
                <a:latin typeface="Anton"/>
                <a:ea typeface="Anton"/>
                <a:cs typeface="Anton"/>
                <a:sym typeface="Anton"/>
              </a:rPr>
              <a:t>STRATEGIC RECOMMENDATIONS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949690"/>
            <a:ext cx="10152911" cy="1428263"/>
            <a:chOff x="0" y="0"/>
            <a:chExt cx="3319606" cy="466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19606" cy="466986"/>
            </a:xfrm>
            <a:custGeom>
              <a:avLst/>
              <a:gdLst/>
              <a:ahLst/>
              <a:cxnLst/>
              <a:rect l="l" t="t" r="r" b="b"/>
              <a:pathLst>
                <a:path w="3319606" h="466986">
                  <a:moveTo>
                    <a:pt x="38889" y="0"/>
                  </a:moveTo>
                  <a:lnTo>
                    <a:pt x="3280717" y="0"/>
                  </a:lnTo>
                  <a:cubicBezTo>
                    <a:pt x="3302195" y="0"/>
                    <a:pt x="3319606" y="17411"/>
                    <a:pt x="3319606" y="38889"/>
                  </a:cubicBezTo>
                  <a:lnTo>
                    <a:pt x="3319606" y="428097"/>
                  </a:lnTo>
                  <a:cubicBezTo>
                    <a:pt x="3319606" y="438411"/>
                    <a:pt x="3315509" y="448303"/>
                    <a:pt x="3308216" y="455596"/>
                  </a:cubicBezTo>
                  <a:cubicBezTo>
                    <a:pt x="3300923" y="462889"/>
                    <a:pt x="3291031" y="466986"/>
                    <a:pt x="3280717" y="466986"/>
                  </a:cubicBezTo>
                  <a:lnTo>
                    <a:pt x="38889" y="466986"/>
                  </a:lnTo>
                  <a:cubicBezTo>
                    <a:pt x="28575" y="466986"/>
                    <a:pt x="18683" y="462889"/>
                    <a:pt x="11390" y="455596"/>
                  </a:cubicBezTo>
                  <a:cubicBezTo>
                    <a:pt x="4097" y="448303"/>
                    <a:pt x="0" y="438411"/>
                    <a:pt x="0" y="428097"/>
                  </a:cubicBezTo>
                  <a:lnTo>
                    <a:pt x="0" y="38889"/>
                  </a:lnTo>
                  <a:cubicBezTo>
                    <a:pt x="0" y="28575"/>
                    <a:pt x="4097" y="18683"/>
                    <a:pt x="11390" y="11390"/>
                  </a:cubicBezTo>
                  <a:cubicBezTo>
                    <a:pt x="18683" y="4097"/>
                    <a:pt x="28575" y="0"/>
                    <a:pt x="38889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319606" cy="495561"/>
            </a:xfrm>
            <a:prstGeom prst="rect">
              <a:avLst/>
            </a:prstGeom>
          </p:spPr>
          <p:txBody>
            <a:bodyPr lIns="54206" tIns="54206" rIns="54206" bIns="5420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55682" y="3097895"/>
            <a:ext cx="4364118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4"/>
              </a:lnSpc>
              <a:spcBef>
                <a:spcPct val="0"/>
              </a:spcBef>
            </a:pPr>
            <a:r>
              <a:rPr lang="en-US" sz="2667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Boost Subscriptions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5682" y="3616197"/>
            <a:ext cx="7945518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34"/>
              </a:lnSpc>
              <a:spcBef>
                <a:spcPct val="0"/>
              </a:spcBef>
            </a:pPr>
            <a:r>
              <a:rPr lang="en-US" sz="266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Promote exclusive benefits for subscribers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4576473"/>
            <a:ext cx="10152911" cy="1428263"/>
            <a:chOff x="0" y="0"/>
            <a:chExt cx="3319606" cy="4669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19606" cy="466986"/>
            </a:xfrm>
            <a:custGeom>
              <a:avLst/>
              <a:gdLst/>
              <a:ahLst/>
              <a:cxnLst/>
              <a:rect l="l" t="t" r="r" b="b"/>
              <a:pathLst>
                <a:path w="3319606" h="466986">
                  <a:moveTo>
                    <a:pt x="38889" y="0"/>
                  </a:moveTo>
                  <a:lnTo>
                    <a:pt x="3280717" y="0"/>
                  </a:lnTo>
                  <a:cubicBezTo>
                    <a:pt x="3302195" y="0"/>
                    <a:pt x="3319606" y="17411"/>
                    <a:pt x="3319606" y="38889"/>
                  </a:cubicBezTo>
                  <a:lnTo>
                    <a:pt x="3319606" y="428097"/>
                  </a:lnTo>
                  <a:cubicBezTo>
                    <a:pt x="3319606" y="438411"/>
                    <a:pt x="3315509" y="448303"/>
                    <a:pt x="3308216" y="455596"/>
                  </a:cubicBezTo>
                  <a:cubicBezTo>
                    <a:pt x="3300923" y="462889"/>
                    <a:pt x="3291031" y="466986"/>
                    <a:pt x="3280717" y="466986"/>
                  </a:cubicBezTo>
                  <a:lnTo>
                    <a:pt x="38889" y="466986"/>
                  </a:lnTo>
                  <a:cubicBezTo>
                    <a:pt x="28575" y="466986"/>
                    <a:pt x="18683" y="462889"/>
                    <a:pt x="11390" y="455596"/>
                  </a:cubicBezTo>
                  <a:cubicBezTo>
                    <a:pt x="4097" y="448303"/>
                    <a:pt x="0" y="438411"/>
                    <a:pt x="0" y="428097"/>
                  </a:cubicBezTo>
                  <a:lnTo>
                    <a:pt x="0" y="38889"/>
                  </a:lnTo>
                  <a:cubicBezTo>
                    <a:pt x="0" y="28575"/>
                    <a:pt x="4097" y="18683"/>
                    <a:pt x="11390" y="11390"/>
                  </a:cubicBezTo>
                  <a:cubicBezTo>
                    <a:pt x="18683" y="4097"/>
                    <a:pt x="28575" y="0"/>
                    <a:pt x="38889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319606" cy="495561"/>
            </a:xfrm>
            <a:prstGeom prst="rect">
              <a:avLst/>
            </a:prstGeom>
          </p:spPr>
          <p:txBody>
            <a:bodyPr lIns="54206" tIns="54206" rIns="54206" bIns="5420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55682" y="4724678"/>
            <a:ext cx="3569996" cy="44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4"/>
              </a:lnSpc>
              <a:spcBef>
                <a:spcPct val="0"/>
              </a:spcBef>
            </a:pPr>
            <a:r>
              <a:rPr lang="en-US" sz="266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Loyalty Programs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5682" y="5242979"/>
            <a:ext cx="8481898" cy="44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4"/>
              </a:lnSpc>
              <a:spcBef>
                <a:spcPct val="0"/>
              </a:spcBef>
            </a:pPr>
            <a:r>
              <a:rPr lang="en-US" sz="26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Reward repeat buyers to increase retention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6203255"/>
            <a:ext cx="10152911" cy="1428263"/>
            <a:chOff x="0" y="0"/>
            <a:chExt cx="3319606" cy="4669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319606" cy="466986"/>
            </a:xfrm>
            <a:custGeom>
              <a:avLst/>
              <a:gdLst/>
              <a:ahLst/>
              <a:cxnLst/>
              <a:rect l="l" t="t" r="r" b="b"/>
              <a:pathLst>
                <a:path w="3319606" h="466986">
                  <a:moveTo>
                    <a:pt x="38889" y="0"/>
                  </a:moveTo>
                  <a:lnTo>
                    <a:pt x="3280717" y="0"/>
                  </a:lnTo>
                  <a:cubicBezTo>
                    <a:pt x="3302195" y="0"/>
                    <a:pt x="3319606" y="17411"/>
                    <a:pt x="3319606" y="38889"/>
                  </a:cubicBezTo>
                  <a:lnTo>
                    <a:pt x="3319606" y="428097"/>
                  </a:lnTo>
                  <a:cubicBezTo>
                    <a:pt x="3319606" y="438411"/>
                    <a:pt x="3315509" y="448303"/>
                    <a:pt x="3308216" y="455596"/>
                  </a:cubicBezTo>
                  <a:cubicBezTo>
                    <a:pt x="3300923" y="462889"/>
                    <a:pt x="3291031" y="466986"/>
                    <a:pt x="3280717" y="466986"/>
                  </a:cubicBezTo>
                  <a:lnTo>
                    <a:pt x="38889" y="466986"/>
                  </a:lnTo>
                  <a:cubicBezTo>
                    <a:pt x="28575" y="466986"/>
                    <a:pt x="18683" y="462889"/>
                    <a:pt x="11390" y="455596"/>
                  </a:cubicBezTo>
                  <a:cubicBezTo>
                    <a:pt x="4097" y="448303"/>
                    <a:pt x="0" y="438411"/>
                    <a:pt x="0" y="428097"/>
                  </a:cubicBezTo>
                  <a:lnTo>
                    <a:pt x="0" y="38889"/>
                  </a:lnTo>
                  <a:cubicBezTo>
                    <a:pt x="0" y="28575"/>
                    <a:pt x="4097" y="18683"/>
                    <a:pt x="11390" y="11390"/>
                  </a:cubicBezTo>
                  <a:cubicBezTo>
                    <a:pt x="18683" y="4097"/>
                    <a:pt x="28575" y="0"/>
                    <a:pt x="38889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319606" cy="495561"/>
            </a:xfrm>
            <a:prstGeom prst="rect">
              <a:avLst/>
            </a:prstGeom>
          </p:spPr>
          <p:txBody>
            <a:bodyPr lIns="54206" tIns="54206" rIns="54206" bIns="5420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55682" y="6351461"/>
            <a:ext cx="3983118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4"/>
              </a:lnSpc>
              <a:spcBef>
                <a:spcPct val="0"/>
              </a:spcBef>
            </a:pPr>
            <a:r>
              <a:rPr lang="en-US" sz="2667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Targeted Marketing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5682" y="6869761"/>
            <a:ext cx="9118876" cy="44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4"/>
              </a:lnSpc>
              <a:spcBef>
                <a:spcPct val="0"/>
              </a:spcBef>
            </a:pPr>
            <a:r>
              <a:rPr lang="en-US" sz="2667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Focus on high-revenue segments and express users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28700" y="7830037"/>
            <a:ext cx="10152911" cy="1428263"/>
            <a:chOff x="0" y="0"/>
            <a:chExt cx="3319606" cy="4669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19606" cy="466986"/>
            </a:xfrm>
            <a:custGeom>
              <a:avLst/>
              <a:gdLst/>
              <a:ahLst/>
              <a:cxnLst/>
              <a:rect l="l" t="t" r="r" b="b"/>
              <a:pathLst>
                <a:path w="3319606" h="466986">
                  <a:moveTo>
                    <a:pt x="38889" y="0"/>
                  </a:moveTo>
                  <a:lnTo>
                    <a:pt x="3280717" y="0"/>
                  </a:lnTo>
                  <a:cubicBezTo>
                    <a:pt x="3302195" y="0"/>
                    <a:pt x="3319606" y="17411"/>
                    <a:pt x="3319606" y="38889"/>
                  </a:cubicBezTo>
                  <a:lnTo>
                    <a:pt x="3319606" y="428097"/>
                  </a:lnTo>
                  <a:cubicBezTo>
                    <a:pt x="3319606" y="438411"/>
                    <a:pt x="3315509" y="448303"/>
                    <a:pt x="3308216" y="455596"/>
                  </a:cubicBezTo>
                  <a:cubicBezTo>
                    <a:pt x="3300923" y="462889"/>
                    <a:pt x="3291031" y="466986"/>
                    <a:pt x="3280717" y="466986"/>
                  </a:cubicBezTo>
                  <a:lnTo>
                    <a:pt x="38889" y="466986"/>
                  </a:lnTo>
                  <a:cubicBezTo>
                    <a:pt x="28575" y="466986"/>
                    <a:pt x="18683" y="462889"/>
                    <a:pt x="11390" y="455596"/>
                  </a:cubicBezTo>
                  <a:cubicBezTo>
                    <a:pt x="4097" y="448303"/>
                    <a:pt x="0" y="438411"/>
                    <a:pt x="0" y="428097"/>
                  </a:cubicBezTo>
                  <a:lnTo>
                    <a:pt x="0" y="38889"/>
                  </a:lnTo>
                  <a:cubicBezTo>
                    <a:pt x="0" y="28575"/>
                    <a:pt x="4097" y="18683"/>
                    <a:pt x="11390" y="11390"/>
                  </a:cubicBezTo>
                  <a:cubicBezTo>
                    <a:pt x="18683" y="4097"/>
                    <a:pt x="28575" y="0"/>
                    <a:pt x="38889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3319606" cy="495561"/>
            </a:xfrm>
            <a:prstGeom prst="rect">
              <a:avLst/>
            </a:prstGeom>
          </p:spPr>
          <p:txBody>
            <a:bodyPr lIns="54206" tIns="54206" rIns="54206" bIns="5420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55682" y="7978242"/>
            <a:ext cx="3569996" cy="44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4"/>
              </a:lnSpc>
              <a:spcBef>
                <a:spcPct val="0"/>
              </a:spcBef>
            </a:pPr>
            <a:r>
              <a:rPr lang="en-US" sz="266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Product Positioning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55682" y="8496544"/>
            <a:ext cx="8481898" cy="44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4"/>
              </a:lnSpc>
              <a:spcBef>
                <a:spcPct val="0"/>
              </a:spcBef>
            </a:pPr>
            <a:r>
              <a:rPr lang="en-US" sz="26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Highlight top-rated products in campaigns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85465" y="4122827"/>
            <a:ext cx="3287737" cy="32877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97794" y="4984852"/>
            <a:ext cx="4273448" cy="427344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955566" flipH="1">
            <a:off x="15898842" y="6981760"/>
            <a:ext cx="2720916" cy="1592972"/>
          </a:xfrm>
          <a:custGeom>
            <a:avLst/>
            <a:gdLst/>
            <a:ahLst/>
            <a:cxnLst/>
            <a:rect l="l" t="t" r="r" b="b"/>
            <a:pathLst>
              <a:path w="2720916" h="1592972">
                <a:moveTo>
                  <a:pt x="2720916" y="0"/>
                </a:moveTo>
                <a:lnTo>
                  <a:pt x="0" y="0"/>
                </a:lnTo>
                <a:lnTo>
                  <a:pt x="0" y="1592972"/>
                </a:lnTo>
                <a:lnTo>
                  <a:pt x="2720916" y="1592972"/>
                </a:lnTo>
                <a:lnTo>
                  <a:pt x="27209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32508" y="4263142"/>
            <a:ext cx="1778345" cy="668471"/>
          </a:xfrm>
          <a:custGeom>
            <a:avLst/>
            <a:gdLst/>
            <a:ahLst/>
            <a:cxnLst/>
            <a:rect l="l" t="t" r="r" b="b"/>
            <a:pathLst>
              <a:path w="1778345" h="668471">
                <a:moveTo>
                  <a:pt x="0" y="0"/>
                </a:moveTo>
                <a:lnTo>
                  <a:pt x="1778345" y="0"/>
                </a:lnTo>
                <a:lnTo>
                  <a:pt x="1778345" y="668471"/>
                </a:lnTo>
                <a:lnTo>
                  <a:pt x="0" y="668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808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28700"/>
            <a:ext cx="1377427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b="1">
                <a:solidFill>
                  <a:srgbClr val="2C3E50"/>
                </a:solidFill>
                <a:latin typeface="Garet Bold"/>
                <a:ea typeface="Garet Bold"/>
                <a:cs typeface="Garet Bold"/>
                <a:sym typeface="Garet Bold"/>
              </a:rPr>
              <a:t>Dataset Overview</a:t>
            </a:r>
          </a:p>
          <a:p>
            <a:pPr algn="just">
              <a:lnSpc>
                <a:spcPts val="3656"/>
              </a:lnSpc>
            </a:pPr>
            <a:endParaRPr lang="en-US" sz="6000" b="1">
              <a:solidFill>
                <a:srgbClr val="2C3E5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259037" y="3499632"/>
            <a:ext cx="3287737" cy="328773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28726" y="2419350"/>
            <a:ext cx="1396371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421123" y="3499632"/>
            <a:ext cx="11871918" cy="4010034"/>
            <a:chOff x="0" y="0"/>
            <a:chExt cx="15829224" cy="534671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534914" cy="1476569"/>
              <a:chOff x="0" y="0"/>
              <a:chExt cx="1186623" cy="38636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86623" cy="386365"/>
              </a:xfrm>
              <a:custGeom>
                <a:avLst/>
                <a:gdLst/>
                <a:ahLst/>
                <a:cxnLst/>
                <a:rect l="l" t="t" r="r" b="b"/>
                <a:pathLst>
                  <a:path w="1186623" h="386365">
                    <a:moveTo>
                      <a:pt x="56906" y="0"/>
                    </a:moveTo>
                    <a:lnTo>
                      <a:pt x="1129717" y="0"/>
                    </a:lnTo>
                    <a:cubicBezTo>
                      <a:pt x="1161145" y="0"/>
                      <a:pt x="1186623" y="25478"/>
                      <a:pt x="1186623" y="56906"/>
                    </a:cubicBezTo>
                    <a:lnTo>
                      <a:pt x="1186623" y="329459"/>
                    </a:lnTo>
                    <a:cubicBezTo>
                      <a:pt x="1186623" y="360887"/>
                      <a:pt x="1161145" y="386365"/>
                      <a:pt x="1129717" y="386365"/>
                    </a:cubicBezTo>
                    <a:lnTo>
                      <a:pt x="56906" y="386365"/>
                    </a:lnTo>
                    <a:cubicBezTo>
                      <a:pt x="25478" y="386365"/>
                      <a:pt x="0" y="360887"/>
                      <a:pt x="0" y="329459"/>
                    </a:cubicBezTo>
                    <a:lnTo>
                      <a:pt x="0" y="56906"/>
                    </a:lnTo>
                    <a:cubicBezTo>
                      <a:pt x="0" y="25478"/>
                      <a:pt x="25478" y="0"/>
                      <a:pt x="56906" y="0"/>
                    </a:cubicBezTo>
                    <a:close/>
                  </a:path>
                </a:pathLst>
              </a:custGeom>
              <a:solidFill>
                <a:srgbClr val="F1C40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1186623" cy="4435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  <a:spcBef>
                    <a:spcPct val="0"/>
                  </a:spcBef>
                </a:pPr>
                <a:r>
                  <a:rPr lang="en-US" sz="3099">
                    <a:solidFill>
                      <a:srgbClr val="2C3E50"/>
                    </a:solidFill>
                    <a:latin typeface="Garet"/>
                    <a:ea typeface="Garet"/>
                    <a:cs typeface="Garet"/>
                    <a:sym typeface="Garet"/>
                  </a:rPr>
                  <a:t>3900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870666"/>
              <a:ext cx="4534914" cy="1484266"/>
              <a:chOff x="0" y="0"/>
              <a:chExt cx="1186623" cy="38837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86623" cy="388379"/>
              </a:xfrm>
              <a:custGeom>
                <a:avLst/>
                <a:gdLst/>
                <a:ahLst/>
                <a:cxnLst/>
                <a:rect l="l" t="t" r="r" b="b"/>
                <a:pathLst>
                  <a:path w="1186623" h="388379">
                    <a:moveTo>
                      <a:pt x="56906" y="0"/>
                    </a:moveTo>
                    <a:lnTo>
                      <a:pt x="1129717" y="0"/>
                    </a:lnTo>
                    <a:cubicBezTo>
                      <a:pt x="1161145" y="0"/>
                      <a:pt x="1186623" y="25478"/>
                      <a:pt x="1186623" y="56906"/>
                    </a:cubicBezTo>
                    <a:lnTo>
                      <a:pt x="1186623" y="331473"/>
                    </a:lnTo>
                    <a:cubicBezTo>
                      <a:pt x="1186623" y="362901"/>
                      <a:pt x="1161145" y="388379"/>
                      <a:pt x="1129717" y="388379"/>
                    </a:cubicBezTo>
                    <a:lnTo>
                      <a:pt x="56906" y="388379"/>
                    </a:lnTo>
                    <a:cubicBezTo>
                      <a:pt x="25478" y="388379"/>
                      <a:pt x="0" y="362901"/>
                      <a:pt x="0" y="331473"/>
                    </a:cubicBezTo>
                    <a:lnTo>
                      <a:pt x="0" y="56906"/>
                    </a:lnTo>
                    <a:cubicBezTo>
                      <a:pt x="0" y="25478"/>
                      <a:pt x="25478" y="0"/>
                      <a:pt x="56906" y="0"/>
                    </a:cubicBezTo>
                    <a:close/>
                  </a:path>
                </a:pathLst>
              </a:custGeom>
              <a:solidFill>
                <a:srgbClr val="F1C40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1186623" cy="4455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  <a:spcBef>
                    <a:spcPct val="0"/>
                  </a:spcBef>
                </a:pPr>
                <a:r>
                  <a:rPr lang="en-US" sz="3099">
                    <a:solidFill>
                      <a:srgbClr val="2C3E50"/>
                    </a:solidFill>
                    <a:latin typeface="Garet"/>
                    <a:ea typeface="Garet"/>
                    <a:cs typeface="Garet"/>
                    <a:sym typeface="Garet"/>
                  </a:rPr>
                  <a:t>18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3748632"/>
              <a:ext cx="4534914" cy="1598080"/>
              <a:chOff x="0" y="0"/>
              <a:chExt cx="1186623" cy="41816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186623" cy="418160"/>
              </a:xfrm>
              <a:custGeom>
                <a:avLst/>
                <a:gdLst/>
                <a:ahLst/>
                <a:cxnLst/>
                <a:rect l="l" t="t" r="r" b="b"/>
                <a:pathLst>
                  <a:path w="1186623" h="418160">
                    <a:moveTo>
                      <a:pt x="56906" y="0"/>
                    </a:moveTo>
                    <a:lnTo>
                      <a:pt x="1129717" y="0"/>
                    </a:lnTo>
                    <a:cubicBezTo>
                      <a:pt x="1161145" y="0"/>
                      <a:pt x="1186623" y="25478"/>
                      <a:pt x="1186623" y="56906"/>
                    </a:cubicBezTo>
                    <a:lnTo>
                      <a:pt x="1186623" y="361254"/>
                    </a:lnTo>
                    <a:cubicBezTo>
                      <a:pt x="1186623" y="392682"/>
                      <a:pt x="1161145" y="418160"/>
                      <a:pt x="1129717" y="418160"/>
                    </a:cubicBezTo>
                    <a:lnTo>
                      <a:pt x="56906" y="418160"/>
                    </a:lnTo>
                    <a:cubicBezTo>
                      <a:pt x="25478" y="418160"/>
                      <a:pt x="0" y="392682"/>
                      <a:pt x="0" y="361254"/>
                    </a:cubicBezTo>
                    <a:lnTo>
                      <a:pt x="0" y="56906"/>
                    </a:lnTo>
                    <a:cubicBezTo>
                      <a:pt x="0" y="25478"/>
                      <a:pt x="25478" y="0"/>
                      <a:pt x="56906" y="0"/>
                    </a:cubicBezTo>
                    <a:close/>
                  </a:path>
                </a:pathLst>
              </a:custGeom>
              <a:solidFill>
                <a:srgbClr val="F1C40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1186623" cy="4753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  <a:spcBef>
                    <a:spcPct val="0"/>
                  </a:spcBef>
                </a:pPr>
                <a:r>
                  <a:rPr lang="en-US" sz="3099">
                    <a:solidFill>
                      <a:srgbClr val="2C3E50"/>
                    </a:solidFill>
                    <a:latin typeface="Garet"/>
                    <a:ea typeface="Garet"/>
                    <a:cs typeface="Garet"/>
                    <a:sym typeface="Garet"/>
                  </a:rPr>
                  <a:t>37</a:t>
                </a: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932736" y="103429"/>
              <a:ext cx="8974411" cy="137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3"/>
                </a:lnSpc>
              </a:pPr>
              <a:r>
                <a:rPr lang="en-US" sz="2846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Total Purchases</a:t>
              </a:r>
            </a:p>
            <a:p>
              <a:pPr algn="l">
                <a:lnSpc>
                  <a:spcPts val="4213"/>
                </a:lnSpc>
              </a:pPr>
              <a:r>
                <a:rPr lang="en-US" sz="284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Comprehensive transaction data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932736" y="1841650"/>
              <a:ext cx="10896488" cy="137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3"/>
                </a:lnSpc>
              </a:pPr>
              <a:r>
                <a:rPr lang="en-US" sz="2846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Data Columns</a:t>
              </a:r>
            </a:p>
            <a:p>
              <a:pPr algn="l">
                <a:lnSpc>
                  <a:spcPts val="4213"/>
                </a:lnSpc>
              </a:pPr>
              <a:r>
                <a:rPr lang="en-US" sz="284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Customer demographics &amp; behavior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932736" y="3662907"/>
              <a:ext cx="8974411" cy="137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3"/>
                </a:lnSpc>
              </a:pPr>
              <a:r>
                <a:rPr lang="en-US" sz="2846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Missing Values</a:t>
              </a:r>
            </a:p>
            <a:p>
              <a:pPr algn="l">
                <a:lnSpc>
                  <a:spcPts val="4213"/>
                </a:lnSpc>
              </a:pPr>
              <a:r>
                <a:rPr lang="en-US" sz="284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Only in Review Rating column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71563" y="4264692"/>
            <a:ext cx="3287737" cy="32877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55566" flipH="1">
            <a:off x="15898842" y="6981760"/>
            <a:ext cx="2720916" cy="1592972"/>
          </a:xfrm>
          <a:custGeom>
            <a:avLst/>
            <a:gdLst/>
            <a:ahLst/>
            <a:cxnLst/>
            <a:rect l="l" t="t" r="r" b="b"/>
            <a:pathLst>
              <a:path w="2720916" h="1592972">
                <a:moveTo>
                  <a:pt x="2720916" y="0"/>
                </a:moveTo>
                <a:lnTo>
                  <a:pt x="0" y="0"/>
                </a:lnTo>
                <a:lnTo>
                  <a:pt x="0" y="1592972"/>
                </a:lnTo>
                <a:lnTo>
                  <a:pt x="2720916" y="1592972"/>
                </a:lnTo>
                <a:lnTo>
                  <a:pt x="27209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32508" y="4263142"/>
            <a:ext cx="1778345" cy="668471"/>
          </a:xfrm>
          <a:custGeom>
            <a:avLst/>
            <a:gdLst/>
            <a:ahLst/>
            <a:cxnLst/>
            <a:rect l="l" t="t" r="r" b="b"/>
            <a:pathLst>
              <a:path w="1778345" h="668471">
                <a:moveTo>
                  <a:pt x="0" y="0"/>
                </a:moveTo>
                <a:lnTo>
                  <a:pt x="1778345" y="0"/>
                </a:lnTo>
                <a:lnTo>
                  <a:pt x="1778345" y="668471"/>
                </a:lnTo>
                <a:lnTo>
                  <a:pt x="0" y="668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808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85610"/>
            <a:ext cx="1377427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b="1">
                <a:solidFill>
                  <a:srgbClr val="2C3E50"/>
                </a:solidFill>
                <a:latin typeface="Garet Bold"/>
                <a:ea typeface="Garet Bold"/>
                <a:cs typeface="Garet Bold"/>
                <a:sym typeface="Garet Bold"/>
              </a:rPr>
              <a:t>Data Preparation Process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2259037" y="3499632"/>
            <a:ext cx="3287737" cy="32877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26" y="2371485"/>
            <a:ext cx="1396371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2896718" y="-1360106"/>
            <a:ext cx="8725164" cy="8053732"/>
            <a:chOff x="0" y="0"/>
            <a:chExt cx="880562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0562" cy="812800"/>
            </a:xfrm>
            <a:custGeom>
              <a:avLst/>
              <a:gdLst/>
              <a:ahLst/>
              <a:cxnLst/>
              <a:rect l="l" t="t" r="r" b="b"/>
              <a:pathLst>
                <a:path w="880562" h="812800">
                  <a:moveTo>
                    <a:pt x="440281" y="0"/>
                  </a:moveTo>
                  <a:cubicBezTo>
                    <a:pt x="197121" y="0"/>
                    <a:pt x="0" y="181951"/>
                    <a:pt x="0" y="406400"/>
                  </a:cubicBezTo>
                  <a:cubicBezTo>
                    <a:pt x="0" y="630849"/>
                    <a:pt x="197121" y="812800"/>
                    <a:pt x="440281" y="812800"/>
                  </a:cubicBezTo>
                  <a:cubicBezTo>
                    <a:pt x="683442" y="812800"/>
                    <a:pt x="880562" y="630849"/>
                    <a:pt x="880562" y="406400"/>
                  </a:cubicBezTo>
                  <a:cubicBezTo>
                    <a:pt x="880562" y="181951"/>
                    <a:pt x="683442" y="0"/>
                    <a:pt x="440281" y="0"/>
                  </a:cubicBezTo>
                  <a:close/>
                </a:path>
              </a:pathLst>
            </a:custGeom>
            <a:blipFill>
              <a:blip r:embed="rId6"/>
              <a:stretch>
                <a:fillRect l="-52053" r="-2293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564173" y="3038235"/>
            <a:ext cx="1718352" cy="996517"/>
            <a:chOff x="0" y="0"/>
            <a:chExt cx="599507" cy="3476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99507" cy="347670"/>
            </a:xfrm>
            <a:custGeom>
              <a:avLst/>
              <a:gdLst/>
              <a:ahLst/>
              <a:cxnLst/>
              <a:rect l="l" t="t" r="r" b="b"/>
              <a:pathLst>
                <a:path w="599507" h="347670">
                  <a:moveTo>
                    <a:pt x="112636" y="0"/>
                  </a:moveTo>
                  <a:lnTo>
                    <a:pt x="486871" y="0"/>
                  </a:lnTo>
                  <a:cubicBezTo>
                    <a:pt x="549079" y="0"/>
                    <a:pt x="599507" y="50429"/>
                    <a:pt x="599507" y="112636"/>
                  </a:cubicBezTo>
                  <a:lnTo>
                    <a:pt x="599507" y="235034"/>
                  </a:lnTo>
                  <a:cubicBezTo>
                    <a:pt x="599507" y="297241"/>
                    <a:pt x="549079" y="347670"/>
                    <a:pt x="486871" y="347670"/>
                  </a:cubicBezTo>
                  <a:lnTo>
                    <a:pt x="112636" y="347670"/>
                  </a:lnTo>
                  <a:cubicBezTo>
                    <a:pt x="50429" y="347670"/>
                    <a:pt x="0" y="297241"/>
                    <a:pt x="0" y="235034"/>
                  </a:cubicBezTo>
                  <a:lnTo>
                    <a:pt x="0" y="112636"/>
                  </a:lnTo>
                  <a:cubicBezTo>
                    <a:pt x="0" y="50429"/>
                    <a:pt x="50429" y="0"/>
                    <a:pt x="112636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599507" cy="404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2C3E50"/>
                  </a:solidFill>
                  <a:latin typeface="Garet"/>
                  <a:ea typeface="Garet"/>
                  <a:cs typeface="Garet"/>
                  <a:sym typeface="Garet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64173" y="4300723"/>
            <a:ext cx="1718352" cy="1001711"/>
            <a:chOff x="0" y="0"/>
            <a:chExt cx="599507" cy="3494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9507" cy="349482"/>
            </a:xfrm>
            <a:custGeom>
              <a:avLst/>
              <a:gdLst/>
              <a:ahLst/>
              <a:cxnLst/>
              <a:rect l="l" t="t" r="r" b="b"/>
              <a:pathLst>
                <a:path w="599507" h="349482">
                  <a:moveTo>
                    <a:pt x="112636" y="0"/>
                  </a:moveTo>
                  <a:lnTo>
                    <a:pt x="486871" y="0"/>
                  </a:lnTo>
                  <a:cubicBezTo>
                    <a:pt x="549079" y="0"/>
                    <a:pt x="599507" y="50429"/>
                    <a:pt x="599507" y="112636"/>
                  </a:cubicBezTo>
                  <a:lnTo>
                    <a:pt x="599507" y="236846"/>
                  </a:lnTo>
                  <a:cubicBezTo>
                    <a:pt x="599507" y="299053"/>
                    <a:pt x="549079" y="349482"/>
                    <a:pt x="486871" y="349482"/>
                  </a:cubicBezTo>
                  <a:lnTo>
                    <a:pt x="112636" y="349482"/>
                  </a:lnTo>
                  <a:cubicBezTo>
                    <a:pt x="50429" y="349482"/>
                    <a:pt x="0" y="299053"/>
                    <a:pt x="0" y="236846"/>
                  </a:cubicBezTo>
                  <a:lnTo>
                    <a:pt x="0" y="112636"/>
                  </a:lnTo>
                  <a:cubicBezTo>
                    <a:pt x="0" y="50429"/>
                    <a:pt x="50429" y="0"/>
                    <a:pt x="112636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599507" cy="406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2C3E50"/>
                  </a:solidFill>
                  <a:latin typeface="Garet"/>
                  <a:ea typeface="Garet"/>
                  <a:cs typeface="Garet"/>
                  <a:sym typeface="Garet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64173" y="5568137"/>
            <a:ext cx="1718352" cy="1078523"/>
            <a:chOff x="0" y="0"/>
            <a:chExt cx="599507" cy="3762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99507" cy="376281"/>
            </a:xfrm>
            <a:custGeom>
              <a:avLst/>
              <a:gdLst/>
              <a:ahLst/>
              <a:cxnLst/>
              <a:rect l="l" t="t" r="r" b="b"/>
              <a:pathLst>
                <a:path w="599507" h="376281">
                  <a:moveTo>
                    <a:pt x="112636" y="0"/>
                  </a:moveTo>
                  <a:lnTo>
                    <a:pt x="486871" y="0"/>
                  </a:lnTo>
                  <a:cubicBezTo>
                    <a:pt x="549079" y="0"/>
                    <a:pt x="599507" y="50429"/>
                    <a:pt x="599507" y="112636"/>
                  </a:cubicBezTo>
                  <a:lnTo>
                    <a:pt x="599507" y="263645"/>
                  </a:lnTo>
                  <a:cubicBezTo>
                    <a:pt x="599507" y="325852"/>
                    <a:pt x="549079" y="376281"/>
                    <a:pt x="486871" y="376281"/>
                  </a:cubicBezTo>
                  <a:lnTo>
                    <a:pt x="112636" y="376281"/>
                  </a:lnTo>
                  <a:cubicBezTo>
                    <a:pt x="50429" y="376281"/>
                    <a:pt x="0" y="325852"/>
                    <a:pt x="0" y="263645"/>
                  </a:cubicBezTo>
                  <a:lnTo>
                    <a:pt x="0" y="112636"/>
                  </a:lnTo>
                  <a:cubicBezTo>
                    <a:pt x="0" y="50429"/>
                    <a:pt x="50429" y="0"/>
                    <a:pt x="112636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99507" cy="433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2C3E50"/>
                  </a:solidFill>
                  <a:latin typeface="Garet"/>
                  <a:ea typeface="Garet"/>
                  <a:cs typeface="Garet"/>
                  <a:sym typeface="Garet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64173" y="6912363"/>
            <a:ext cx="1718352" cy="1001711"/>
            <a:chOff x="0" y="0"/>
            <a:chExt cx="599507" cy="3494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99507" cy="349482"/>
            </a:xfrm>
            <a:custGeom>
              <a:avLst/>
              <a:gdLst/>
              <a:ahLst/>
              <a:cxnLst/>
              <a:rect l="l" t="t" r="r" b="b"/>
              <a:pathLst>
                <a:path w="599507" h="349482">
                  <a:moveTo>
                    <a:pt x="112636" y="0"/>
                  </a:moveTo>
                  <a:lnTo>
                    <a:pt x="486871" y="0"/>
                  </a:lnTo>
                  <a:cubicBezTo>
                    <a:pt x="549079" y="0"/>
                    <a:pt x="599507" y="50429"/>
                    <a:pt x="599507" y="112636"/>
                  </a:cubicBezTo>
                  <a:lnTo>
                    <a:pt x="599507" y="236846"/>
                  </a:lnTo>
                  <a:cubicBezTo>
                    <a:pt x="599507" y="299053"/>
                    <a:pt x="549079" y="349482"/>
                    <a:pt x="486871" y="349482"/>
                  </a:cubicBezTo>
                  <a:lnTo>
                    <a:pt x="112636" y="349482"/>
                  </a:lnTo>
                  <a:cubicBezTo>
                    <a:pt x="50429" y="349482"/>
                    <a:pt x="0" y="299053"/>
                    <a:pt x="0" y="236846"/>
                  </a:cubicBezTo>
                  <a:lnTo>
                    <a:pt x="0" y="112636"/>
                  </a:lnTo>
                  <a:cubicBezTo>
                    <a:pt x="0" y="50429"/>
                    <a:pt x="50429" y="0"/>
                    <a:pt x="112636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599507" cy="406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2C3E50"/>
                  </a:solidFill>
                  <a:latin typeface="Garet"/>
                  <a:ea typeface="Garet"/>
                  <a:cs typeface="Garet"/>
                  <a:sym typeface="Garet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64173" y="8179777"/>
            <a:ext cx="1718352" cy="1078523"/>
            <a:chOff x="0" y="0"/>
            <a:chExt cx="599507" cy="37628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99507" cy="376281"/>
            </a:xfrm>
            <a:custGeom>
              <a:avLst/>
              <a:gdLst/>
              <a:ahLst/>
              <a:cxnLst/>
              <a:rect l="l" t="t" r="r" b="b"/>
              <a:pathLst>
                <a:path w="599507" h="376281">
                  <a:moveTo>
                    <a:pt x="112636" y="0"/>
                  </a:moveTo>
                  <a:lnTo>
                    <a:pt x="486871" y="0"/>
                  </a:lnTo>
                  <a:cubicBezTo>
                    <a:pt x="549079" y="0"/>
                    <a:pt x="599507" y="50429"/>
                    <a:pt x="599507" y="112636"/>
                  </a:cubicBezTo>
                  <a:lnTo>
                    <a:pt x="599507" y="263645"/>
                  </a:lnTo>
                  <a:cubicBezTo>
                    <a:pt x="599507" y="325852"/>
                    <a:pt x="549079" y="376281"/>
                    <a:pt x="486871" y="376281"/>
                  </a:cubicBezTo>
                  <a:lnTo>
                    <a:pt x="112636" y="376281"/>
                  </a:lnTo>
                  <a:cubicBezTo>
                    <a:pt x="50429" y="376281"/>
                    <a:pt x="0" y="325852"/>
                    <a:pt x="0" y="263645"/>
                  </a:cubicBezTo>
                  <a:lnTo>
                    <a:pt x="0" y="112636"/>
                  </a:lnTo>
                  <a:cubicBezTo>
                    <a:pt x="0" y="50429"/>
                    <a:pt x="50429" y="0"/>
                    <a:pt x="112636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599507" cy="433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2C3E50"/>
                  </a:solidFill>
                  <a:latin typeface="Garet"/>
                  <a:ea typeface="Garet"/>
                  <a:cs typeface="Garet"/>
                  <a:sym typeface="Garet"/>
                </a:rPr>
                <a:t>5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643002" y="3225667"/>
            <a:ext cx="8445774" cy="5245080"/>
            <a:chOff x="0" y="0"/>
            <a:chExt cx="11261032" cy="6993440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8281375" cy="1254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8"/>
                </a:lnSpc>
              </a:pPr>
              <a:r>
                <a:rPr lang="en-US" sz="2627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Data Loading</a:t>
              </a:r>
            </a:p>
            <a:p>
              <a:pPr algn="l">
                <a:lnSpc>
                  <a:spcPts val="3888"/>
                </a:lnSpc>
              </a:pPr>
              <a:r>
                <a:rPr lang="en-US" sz="262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Imported dataset using pandas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7315"/>
              <a:ext cx="10055023" cy="1254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8"/>
                </a:lnSpc>
              </a:pPr>
              <a:r>
                <a:rPr lang="en-US" sz="2627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Initial Exploration</a:t>
              </a:r>
            </a:p>
            <a:p>
              <a:pPr algn="l">
                <a:lnSpc>
                  <a:spcPts val="3888"/>
                </a:lnSpc>
              </a:pPr>
              <a:r>
                <a:rPr lang="en-US" sz="262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Structure check and summary statistics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3217928"/>
              <a:ext cx="10055023" cy="1237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8"/>
                </a:lnSpc>
              </a:pPr>
              <a:r>
                <a:rPr lang="en-US" sz="2627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Missing Data Handling</a:t>
              </a:r>
            </a:p>
            <a:p>
              <a:pPr algn="l">
                <a:lnSpc>
                  <a:spcPts val="3888"/>
                </a:lnSpc>
              </a:pPr>
              <a:r>
                <a:rPr lang="en-US" sz="262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Imputed Review Rating with median values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5108226"/>
              <a:ext cx="11261032" cy="1885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8"/>
                </a:lnSpc>
              </a:pPr>
              <a:r>
                <a:rPr lang="en-US" sz="2627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Feature Engineering</a:t>
              </a:r>
            </a:p>
            <a:p>
              <a:pPr algn="l">
                <a:lnSpc>
                  <a:spcPts val="3888"/>
                </a:lnSpc>
              </a:pPr>
              <a:r>
                <a:rPr lang="en-US" sz="262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Created age groups and purchase frequency</a:t>
              </a:r>
            </a:p>
            <a:p>
              <a:pPr algn="l">
                <a:lnSpc>
                  <a:spcPts val="3888"/>
                </a:lnSpc>
              </a:pPr>
              <a:endParaRPr lang="en-US" sz="262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643002" y="8300627"/>
            <a:ext cx="7172070" cy="14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62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Database Integration</a:t>
            </a:r>
          </a:p>
          <a:p>
            <a:pPr algn="l">
              <a:lnSpc>
                <a:spcPts val="3888"/>
              </a:lnSpc>
            </a:pPr>
            <a:r>
              <a:rPr lang="en-US" sz="262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Connected to PostgreSQL for analysis</a:t>
            </a:r>
          </a:p>
          <a:p>
            <a:pPr algn="l">
              <a:lnSpc>
                <a:spcPts val="3888"/>
              </a:lnSpc>
            </a:pPr>
            <a:endParaRPr lang="en-US" sz="2627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18281" y="-1041387"/>
            <a:ext cx="4082038" cy="408203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543517" y="999632"/>
            <a:ext cx="1349528" cy="507281"/>
          </a:xfrm>
          <a:custGeom>
            <a:avLst/>
            <a:gdLst/>
            <a:ahLst/>
            <a:cxnLst/>
            <a:rect l="l" t="t" r="r" b="b"/>
            <a:pathLst>
              <a:path w="1349528" h="507281">
                <a:moveTo>
                  <a:pt x="0" y="0"/>
                </a:moveTo>
                <a:lnTo>
                  <a:pt x="1349528" y="0"/>
                </a:lnTo>
                <a:lnTo>
                  <a:pt x="1349528" y="507280"/>
                </a:lnTo>
                <a:lnTo>
                  <a:pt x="0" y="50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808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3188627"/>
            <a:ext cx="9217052" cy="4850473"/>
          </a:xfrm>
          <a:custGeom>
            <a:avLst/>
            <a:gdLst/>
            <a:ahLst/>
            <a:cxnLst/>
            <a:rect l="l" t="t" r="r" b="b"/>
            <a:pathLst>
              <a:path w="9217052" h="4850473">
                <a:moveTo>
                  <a:pt x="0" y="0"/>
                </a:moveTo>
                <a:lnTo>
                  <a:pt x="9217052" y="0"/>
                </a:lnTo>
                <a:lnTo>
                  <a:pt x="9217052" y="4850473"/>
                </a:lnTo>
                <a:lnTo>
                  <a:pt x="0" y="485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13523" y="8446156"/>
            <a:ext cx="3412711" cy="760604"/>
          </a:xfrm>
          <a:custGeom>
            <a:avLst/>
            <a:gdLst/>
            <a:ahLst/>
            <a:cxnLst/>
            <a:rect l="l" t="t" r="r" b="b"/>
            <a:pathLst>
              <a:path w="3412711" h="760604">
                <a:moveTo>
                  <a:pt x="0" y="0"/>
                </a:moveTo>
                <a:lnTo>
                  <a:pt x="3412710" y="0"/>
                </a:lnTo>
                <a:lnTo>
                  <a:pt x="3412710" y="760604"/>
                </a:lnTo>
                <a:lnTo>
                  <a:pt x="0" y="760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47257"/>
            <a:ext cx="8675277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2C3E50"/>
                </a:solidFill>
                <a:latin typeface="Anton"/>
                <a:ea typeface="Anton"/>
                <a:cs typeface="Anton"/>
                <a:sym typeface="Anton"/>
              </a:rPr>
              <a:t>REVENUE BY GENDER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2628" y="4264959"/>
            <a:ext cx="2979772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Key Insight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02628" y="5291120"/>
            <a:ext cx="865667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Female customers generate slightly higher total revenue than male customers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478167" y="6903196"/>
            <a:ext cx="8781133" cy="2135961"/>
            <a:chOff x="0" y="0"/>
            <a:chExt cx="3285300" cy="7991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85300" cy="799131"/>
            </a:xfrm>
            <a:custGeom>
              <a:avLst/>
              <a:gdLst/>
              <a:ahLst/>
              <a:cxnLst/>
              <a:rect l="l" t="t" r="r" b="b"/>
              <a:pathLst>
                <a:path w="3285300" h="799131">
                  <a:moveTo>
                    <a:pt x="44964" y="0"/>
                  </a:moveTo>
                  <a:lnTo>
                    <a:pt x="3240336" y="0"/>
                  </a:lnTo>
                  <a:cubicBezTo>
                    <a:pt x="3252261" y="0"/>
                    <a:pt x="3263698" y="4737"/>
                    <a:pt x="3272130" y="13170"/>
                  </a:cubicBezTo>
                  <a:cubicBezTo>
                    <a:pt x="3280563" y="21602"/>
                    <a:pt x="3285300" y="33039"/>
                    <a:pt x="3285300" y="44964"/>
                  </a:cubicBezTo>
                  <a:lnTo>
                    <a:pt x="3285300" y="754166"/>
                  </a:lnTo>
                  <a:cubicBezTo>
                    <a:pt x="3285300" y="766091"/>
                    <a:pt x="3280563" y="777528"/>
                    <a:pt x="3272130" y="785961"/>
                  </a:cubicBezTo>
                  <a:cubicBezTo>
                    <a:pt x="3263698" y="794393"/>
                    <a:pt x="3252261" y="799131"/>
                    <a:pt x="3240336" y="799131"/>
                  </a:cubicBezTo>
                  <a:lnTo>
                    <a:pt x="44964" y="799131"/>
                  </a:lnTo>
                  <a:cubicBezTo>
                    <a:pt x="33039" y="799131"/>
                    <a:pt x="21602" y="794393"/>
                    <a:pt x="13170" y="785961"/>
                  </a:cubicBezTo>
                  <a:cubicBezTo>
                    <a:pt x="4737" y="777528"/>
                    <a:pt x="0" y="766091"/>
                    <a:pt x="0" y="754166"/>
                  </a:cubicBezTo>
                  <a:lnTo>
                    <a:pt x="0" y="44964"/>
                  </a:lnTo>
                  <a:cubicBezTo>
                    <a:pt x="0" y="33039"/>
                    <a:pt x="4737" y="21602"/>
                    <a:pt x="13170" y="13170"/>
                  </a:cubicBezTo>
                  <a:cubicBezTo>
                    <a:pt x="21602" y="4737"/>
                    <a:pt x="33039" y="0"/>
                    <a:pt x="44964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285300" cy="827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884367" y="7455556"/>
            <a:ext cx="7968734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Gender-based marketing strategies could optimize revenue streams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26" y="2512922"/>
            <a:ext cx="1396371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87510" y="4405370"/>
            <a:ext cx="4459719" cy="44597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72003" y="304054"/>
            <a:ext cx="6331175" cy="63311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25046" b="-2504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2017299" flipH="1">
            <a:off x="15357181" y="520928"/>
            <a:ext cx="5049948" cy="3626781"/>
          </a:xfrm>
          <a:custGeom>
            <a:avLst/>
            <a:gdLst/>
            <a:ahLst/>
            <a:cxnLst/>
            <a:rect l="l" t="t" r="r" b="b"/>
            <a:pathLst>
              <a:path w="5049948" h="3626781">
                <a:moveTo>
                  <a:pt x="5049948" y="0"/>
                </a:moveTo>
                <a:lnTo>
                  <a:pt x="0" y="0"/>
                </a:lnTo>
                <a:lnTo>
                  <a:pt x="0" y="3626780"/>
                </a:lnTo>
                <a:lnTo>
                  <a:pt x="5049948" y="3626780"/>
                </a:lnTo>
                <a:lnTo>
                  <a:pt x="50499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98782" y="7174628"/>
            <a:ext cx="1500229" cy="563928"/>
          </a:xfrm>
          <a:custGeom>
            <a:avLst/>
            <a:gdLst/>
            <a:ahLst/>
            <a:cxnLst/>
            <a:rect l="l" t="t" r="r" b="b"/>
            <a:pathLst>
              <a:path w="1500229" h="563928">
                <a:moveTo>
                  <a:pt x="0" y="0"/>
                </a:moveTo>
                <a:lnTo>
                  <a:pt x="1500229" y="0"/>
                </a:lnTo>
                <a:lnTo>
                  <a:pt x="1500229" y="563928"/>
                </a:lnTo>
                <a:lnTo>
                  <a:pt x="0" y="56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808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76325"/>
            <a:ext cx="8637861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2C3E50"/>
                </a:solidFill>
                <a:latin typeface="Anton"/>
                <a:ea typeface="Anton"/>
                <a:cs typeface="Anton"/>
                <a:sym typeface="Anton"/>
              </a:rPr>
              <a:t>HIGH-VALUE DISCOUNT USERS</a:t>
            </a:r>
          </a:p>
          <a:p>
            <a:pPr algn="l">
              <a:lnSpc>
                <a:spcPts val="6660"/>
              </a:lnSpc>
            </a:pPr>
            <a:endParaRPr lang="en-US" sz="6000">
              <a:solidFill>
                <a:srgbClr val="2C3E5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63" y="3211070"/>
            <a:ext cx="9494328" cy="5654018"/>
            <a:chOff x="0" y="0"/>
            <a:chExt cx="12659104" cy="753869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1892141"/>
              <a:ext cx="11708177" cy="1060479"/>
              <a:chOff x="0" y="0"/>
              <a:chExt cx="3285300" cy="29756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285300" cy="297569"/>
              </a:xfrm>
              <a:custGeom>
                <a:avLst/>
                <a:gdLst/>
                <a:ahLst/>
                <a:cxnLst/>
                <a:rect l="l" t="t" r="r" b="b"/>
                <a:pathLst>
                  <a:path w="3285300" h="297569">
                    <a:moveTo>
                      <a:pt x="44964" y="0"/>
                    </a:moveTo>
                    <a:lnTo>
                      <a:pt x="3240336" y="0"/>
                    </a:lnTo>
                    <a:cubicBezTo>
                      <a:pt x="3252261" y="0"/>
                      <a:pt x="3263698" y="4737"/>
                      <a:pt x="3272130" y="13170"/>
                    </a:cubicBezTo>
                    <a:cubicBezTo>
                      <a:pt x="3280563" y="21602"/>
                      <a:pt x="3285300" y="33039"/>
                      <a:pt x="3285300" y="44964"/>
                    </a:cubicBezTo>
                    <a:lnTo>
                      <a:pt x="3285300" y="252605"/>
                    </a:lnTo>
                    <a:cubicBezTo>
                      <a:pt x="3285300" y="264530"/>
                      <a:pt x="3280563" y="275967"/>
                      <a:pt x="3272130" y="284399"/>
                    </a:cubicBezTo>
                    <a:cubicBezTo>
                      <a:pt x="3263698" y="292832"/>
                      <a:pt x="3252261" y="297569"/>
                      <a:pt x="3240336" y="297569"/>
                    </a:cubicBezTo>
                    <a:lnTo>
                      <a:pt x="44964" y="297569"/>
                    </a:lnTo>
                    <a:cubicBezTo>
                      <a:pt x="33039" y="297569"/>
                      <a:pt x="21602" y="292832"/>
                      <a:pt x="13170" y="284399"/>
                    </a:cubicBezTo>
                    <a:cubicBezTo>
                      <a:pt x="4737" y="275967"/>
                      <a:pt x="0" y="264530"/>
                      <a:pt x="0" y="252605"/>
                    </a:cubicBezTo>
                    <a:lnTo>
                      <a:pt x="0" y="44964"/>
                    </a:lnTo>
                    <a:cubicBezTo>
                      <a:pt x="0" y="33039"/>
                      <a:pt x="4737" y="21602"/>
                      <a:pt x="13170" y="13170"/>
                    </a:cubicBezTo>
                    <a:cubicBezTo>
                      <a:pt x="21602" y="4737"/>
                      <a:pt x="33039" y="0"/>
                      <a:pt x="44964" y="0"/>
                    </a:cubicBezTo>
                    <a:close/>
                  </a:path>
                </a:pathLst>
              </a:custGeom>
              <a:solidFill>
                <a:srgbClr val="F1C40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3285300" cy="326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5360612"/>
              <a:ext cx="11708177" cy="1060479"/>
              <a:chOff x="0" y="0"/>
              <a:chExt cx="3285300" cy="29756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285300" cy="297569"/>
              </a:xfrm>
              <a:custGeom>
                <a:avLst/>
                <a:gdLst/>
                <a:ahLst/>
                <a:cxnLst/>
                <a:rect l="l" t="t" r="r" b="b"/>
                <a:pathLst>
                  <a:path w="3285300" h="297569">
                    <a:moveTo>
                      <a:pt x="44964" y="0"/>
                    </a:moveTo>
                    <a:lnTo>
                      <a:pt x="3240336" y="0"/>
                    </a:lnTo>
                    <a:cubicBezTo>
                      <a:pt x="3252261" y="0"/>
                      <a:pt x="3263698" y="4737"/>
                      <a:pt x="3272130" y="13170"/>
                    </a:cubicBezTo>
                    <a:cubicBezTo>
                      <a:pt x="3280563" y="21602"/>
                      <a:pt x="3285300" y="33039"/>
                      <a:pt x="3285300" y="44964"/>
                    </a:cubicBezTo>
                    <a:lnTo>
                      <a:pt x="3285300" y="252605"/>
                    </a:lnTo>
                    <a:cubicBezTo>
                      <a:pt x="3285300" y="264530"/>
                      <a:pt x="3280563" y="275967"/>
                      <a:pt x="3272130" y="284399"/>
                    </a:cubicBezTo>
                    <a:cubicBezTo>
                      <a:pt x="3263698" y="292832"/>
                      <a:pt x="3252261" y="297569"/>
                      <a:pt x="3240336" y="297569"/>
                    </a:cubicBezTo>
                    <a:lnTo>
                      <a:pt x="44964" y="297569"/>
                    </a:lnTo>
                    <a:cubicBezTo>
                      <a:pt x="33039" y="297569"/>
                      <a:pt x="21602" y="292832"/>
                      <a:pt x="13170" y="284399"/>
                    </a:cubicBezTo>
                    <a:cubicBezTo>
                      <a:pt x="4737" y="275967"/>
                      <a:pt x="0" y="264530"/>
                      <a:pt x="0" y="252605"/>
                    </a:cubicBezTo>
                    <a:lnTo>
                      <a:pt x="0" y="44964"/>
                    </a:lnTo>
                    <a:cubicBezTo>
                      <a:pt x="0" y="33039"/>
                      <a:pt x="4737" y="21602"/>
                      <a:pt x="13170" y="13170"/>
                    </a:cubicBezTo>
                    <a:cubicBezTo>
                      <a:pt x="21602" y="4737"/>
                      <a:pt x="33039" y="0"/>
                      <a:pt x="44964" y="0"/>
                    </a:cubicBezTo>
                    <a:close/>
                  </a:path>
                </a:pathLst>
              </a:custGeom>
              <a:solidFill>
                <a:srgbClr val="F1C40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3285300" cy="326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733662" y="2122533"/>
              <a:ext cx="9774295" cy="1229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2"/>
                </a:lnSpc>
              </a:pPr>
              <a:r>
                <a:rPr lang="en-US" sz="3263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Smart Shoppers</a:t>
              </a:r>
            </a:p>
            <a:p>
              <a:pPr algn="l">
                <a:lnSpc>
                  <a:spcPts val="3622"/>
                </a:lnSpc>
              </a:pPr>
              <a:endParaRPr lang="en-US" sz="326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27751" y="3567584"/>
              <a:ext cx="11757910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High spenders who maximize value with discounts</a:t>
              </a:r>
            </a:p>
            <a:p>
              <a:pPr algn="l">
                <a:lnSpc>
                  <a:spcPts val="2999"/>
                </a:lnSpc>
              </a:pPr>
              <a:endPara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1029" y="0"/>
              <a:ext cx="11035624" cy="167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2"/>
                </a:lnSpc>
              </a:pPr>
              <a:r>
                <a:rPr lang="en-US" sz="280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Customers using discounts while spending above average</a:t>
              </a:r>
            </a:p>
            <a:p>
              <a:pPr algn="l">
                <a:lnSpc>
                  <a:spcPts val="3362"/>
                </a:lnSpc>
              </a:pPr>
              <a:endParaRPr lang="en-US" sz="28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76001" y="5591003"/>
              <a:ext cx="10106442" cy="625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2"/>
                </a:lnSpc>
              </a:pPr>
              <a:r>
                <a:rPr lang="en-US" sz="3263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Strategic Opportunity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27751" y="7021165"/>
              <a:ext cx="12231353" cy="51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2"/>
                </a:lnSpc>
              </a:pPr>
              <a:r>
                <a:rPr lang="en-US" sz="2502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Target premium customers with exclusive offers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1028763" y="2334318"/>
            <a:ext cx="9847407" cy="144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13616" y="0"/>
            <a:ext cx="4082038" cy="408203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42110" y="3405535"/>
            <a:ext cx="5684632" cy="1353006"/>
            <a:chOff x="0" y="0"/>
            <a:chExt cx="1983283" cy="472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3283" cy="472044"/>
            </a:xfrm>
            <a:custGeom>
              <a:avLst/>
              <a:gdLst/>
              <a:ahLst/>
              <a:cxnLst/>
              <a:rect l="l" t="t" r="r" b="b"/>
              <a:pathLst>
                <a:path w="1983283" h="472044">
                  <a:moveTo>
                    <a:pt x="69457" y="0"/>
                  </a:moveTo>
                  <a:lnTo>
                    <a:pt x="1913826" y="0"/>
                  </a:lnTo>
                  <a:cubicBezTo>
                    <a:pt x="1932247" y="0"/>
                    <a:pt x="1949914" y="7318"/>
                    <a:pt x="1962940" y="20344"/>
                  </a:cubicBezTo>
                  <a:cubicBezTo>
                    <a:pt x="1975965" y="33369"/>
                    <a:pt x="1983283" y="51036"/>
                    <a:pt x="1983283" y="69457"/>
                  </a:cubicBezTo>
                  <a:lnTo>
                    <a:pt x="1983283" y="402587"/>
                  </a:lnTo>
                  <a:cubicBezTo>
                    <a:pt x="1983283" y="421008"/>
                    <a:pt x="1975965" y="438674"/>
                    <a:pt x="1962940" y="451700"/>
                  </a:cubicBezTo>
                  <a:cubicBezTo>
                    <a:pt x="1949914" y="464726"/>
                    <a:pt x="1932247" y="472044"/>
                    <a:pt x="1913826" y="472044"/>
                  </a:cubicBezTo>
                  <a:lnTo>
                    <a:pt x="69457" y="472044"/>
                  </a:lnTo>
                  <a:cubicBezTo>
                    <a:pt x="51036" y="472044"/>
                    <a:pt x="33369" y="464726"/>
                    <a:pt x="20344" y="451700"/>
                  </a:cubicBezTo>
                  <a:cubicBezTo>
                    <a:pt x="7318" y="438674"/>
                    <a:pt x="0" y="421008"/>
                    <a:pt x="0" y="402587"/>
                  </a:cubicBezTo>
                  <a:lnTo>
                    <a:pt x="0" y="69457"/>
                  </a:lnTo>
                  <a:cubicBezTo>
                    <a:pt x="0" y="51036"/>
                    <a:pt x="7318" y="33369"/>
                    <a:pt x="20344" y="20344"/>
                  </a:cubicBezTo>
                  <a:cubicBezTo>
                    <a:pt x="33369" y="7318"/>
                    <a:pt x="51036" y="0"/>
                    <a:pt x="69457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83283" cy="500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42886" y="1745162"/>
            <a:ext cx="2969268" cy="2089285"/>
          </a:xfrm>
          <a:custGeom>
            <a:avLst/>
            <a:gdLst/>
            <a:ahLst/>
            <a:cxnLst/>
            <a:rect l="l" t="t" r="r" b="b"/>
            <a:pathLst>
              <a:path w="2969268" h="2089285">
                <a:moveTo>
                  <a:pt x="0" y="0"/>
                </a:moveTo>
                <a:lnTo>
                  <a:pt x="2969268" y="0"/>
                </a:lnTo>
                <a:lnTo>
                  <a:pt x="2969268" y="2089285"/>
                </a:lnTo>
                <a:lnTo>
                  <a:pt x="0" y="208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102981" y="-2613250"/>
            <a:ext cx="4082038" cy="408203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CC7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744897"/>
            <a:ext cx="4895493" cy="2235082"/>
            <a:chOff x="0" y="0"/>
            <a:chExt cx="6527324" cy="29801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86802" cy="1184341"/>
            </a:xfrm>
            <a:custGeom>
              <a:avLst/>
              <a:gdLst/>
              <a:ahLst/>
              <a:cxnLst/>
              <a:rect l="l" t="t" r="r" b="b"/>
              <a:pathLst>
                <a:path w="5286802" h="1184341">
                  <a:moveTo>
                    <a:pt x="0" y="0"/>
                  </a:moveTo>
                  <a:lnTo>
                    <a:pt x="5286802" y="0"/>
                  </a:lnTo>
                  <a:lnTo>
                    <a:pt x="5286802" y="1184341"/>
                  </a:lnTo>
                  <a:lnTo>
                    <a:pt x="0" y="1184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1464369"/>
              <a:ext cx="2692400" cy="741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Blouse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432950"/>
              <a:ext cx="6527324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Highest customer satisfaction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88634" y="5728442"/>
            <a:ext cx="4903113" cy="2235082"/>
            <a:chOff x="0" y="0"/>
            <a:chExt cx="6537484" cy="2980109"/>
          </a:xfrm>
        </p:grpSpPr>
        <p:sp>
          <p:nvSpPr>
            <p:cNvPr id="17" name="Freeform 17"/>
            <p:cNvSpPr/>
            <p:nvPr/>
          </p:nvSpPr>
          <p:spPr>
            <a:xfrm>
              <a:off x="5080" y="0"/>
              <a:ext cx="5286802" cy="1184341"/>
            </a:xfrm>
            <a:custGeom>
              <a:avLst/>
              <a:gdLst/>
              <a:ahLst/>
              <a:cxnLst/>
              <a:rect l="l" t="t" r="r" b="b"/>
              <a:pathLst>
                <a:path w="5286802" h="1184341">
                  <a:moveTo>
                    <a:pt x="0" y="0"/>
                  </a:moveTo>
                  <a:lnTo>
                    <a:pt x="5286802" y="0"/>
                  </a:lnTo>
                  <a:lnTo>
                    <a:pt x="5286802" y="1184341"/>
                  </a:lnTo>
                  <a:lnTo>
                    <a:pt x="0" y="1184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1464369"/>
              <a:ext cx="2359421" cy="741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Dress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432950"/>
              <a:ext cx="6537484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Consistently excellent reviews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2356187" y="5744897"/>
            <a:ext cx="3981170" cy="889801"/>
          </a:xfrm>
          <a:custGeom>
            <a:avLst/>
            <a:gdLst/>
            <a:ahLst/>
            <a:cxnLst/>
            <a:rect l="l" t="t" r="r" b="b"/>
            <a:pathLst>
              <a:path w="3981170" h="889801">
                <a:moveTo>
                  <a:pt x="0" y="0"/>
                </a:moveTo>
                <a:lnTo>
                  <a:pt x="3981170" y="0"/>
                </a:lnTo>
                <a:lnTo>
                  <a:pt x="3981170" y="889801"/>
                </a:lnTo>
                <a:lnTo>
                  <a:pt x="0" y="889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958443" y="2384039"/>
            <a:ext cx="6194421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2C3E50"/>
                </a:solidFill>
                <a:latin typeface="Anton"/>
                <a:ea typeface="Anton"/>
                <a:cs typeface="Anton"/>
                <a:sym typeface="Anton"/>
              </a:rPr>
              <a:t>TOP-RATED PRODUCTS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56187" y="6798358"/>
            <a:ext cx="1486699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Shirt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56187" y="7524794"/>
            <a:ext cx="490311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Strong customer approval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1073797" y="3834447"/>
            <a:ext cx="1188038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47509" y="7368946"/>
            <a:ext cx="6075352" cy="5836108"/>
            <a:chOff x="0" y="0"/>
            <a:chExt cx="1107255" cy="1063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7255" cy="1063652"/>
            </a:xfrm>
            <a:custGeom>
              <a:avLst/>
              <a:gdLst/>
              <a:ahLst/>
              <a:cxnLst/>
              <a:rect l="l" t="t" r="r" b="b"/>
              <a:pathLst>
                <a:path w="1107255" h="1063652">
                  <a:moveTo>
                    <a:pt x="553628" y="0"/>
                  </a:moveTo>
                  <a:cubicBezTo>
                    <a:pt x="247868" y="0"/>
                    <a:pt x="0" y="238107"/>
                    <a:pt x="0" y="531826"/>
                  </a:cubicBezTo>
                  <a:cubicBezTo>
                    <a:pt x="0" y="825545"/>
                    <a:pt x="247868" y="1063652"/>
                    <a:pt x="553628" y="1063652"/>
                  </a:cubicBezTo>
                  <a:cubicBezTo>
                    <a:pt x="859388" y="1063652"/>
                    <a:pt x="1107255" y="825545"/>
                    <a:pt x="1107255" y="531826"/>
                  </a:cubicBezTo>
                  <a:cubicBezTo>
                    <a:pt x="1107255" y="238107"/>
                    <a:pt x="859388" y="0"/>
                    <a:pt x="553628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3805" y="71142"/>
              <a:ext cx="899645" cy="892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08313" y="294803"/>
            <a:ext cx="3573389" cy="3432671"/>
            <a:chOff x="0" y="0"/>
            <a:chExt cx="1107255" cy="10636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7255" cy="1063652"/>
            </a:xfrm>
            <a:custGeom>
              <a:avLst/>
              <a:gdLst/>
              <a:ahLst/>
              <a:cxnLst/>
              <a:rect l="l" t="t" r="r" b="b"/>
              <a:pathLst>
                <a:path w="1107255" h="1063652">
                  <a:moveTo>
                    <a:pt x="553628" y="0"/>
                  </a:moveTo>
                  <a:cubicBezTo>
                    <a:pt x="247868" y="0"/>
                    <a:pt x="0" y="238107"/>
                    <a:pt x="0" y="531826"/>
                  </a:cubicBezTo>
                  <a:cubicBezTo>
                    <a:pt x="0" y="825545"/>
                    <a:pt x="247868" y="1063652"/>
                    <a:pt x="553628" y="1063652"/>
                  </a:cubicBezTo>
                  <a:cubicBezTo>
                    <a:pt x="859388" y="1063652"/>
                    <a:pt x="1107255" y="825545"/>
                    <a:pt x="1107255" y="531826"/>
                  </a:cubicBezTo>
                  <a:cubicBezTo>
                    <a:pt x="1107255" y="238107"/>
                    <a:pt x="859388" y="0"/>
                    <a:pt x="553628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3805" y="71142"/>
              <a:ext cx="899645" cy="892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76448"/>
            <a:ext cx="10331163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2C3E50"/>
                </a:solidFill>
                <a:latin typeface="Anton"/>
                <a:ea typeface="Anton"/>
                <a:cs typeface="Anton"/>
                <a:sym typeface="Anton"/>
              </a:rPr>
              <a:t>SHIPPING PREFERENCES IMPACT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607266"/>
            <a:ext cx="218218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9999" dirty="0">
                <a:solidFill>
                  <a:srgbClr val="2ECC71"/>
                </a:solidFill>
                <a:latin typeface="Anton"/>
                <a:ea typeface="Anton"/>
                <a:cs typeface="Anton"/>
                <a:sym typeface="Anton"/>
              </a:rPr>
              <a:t>$65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857360" y="2334909"/>
            <a:ext cx="5842671" cy="584267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43283" b="-6809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 flipV="1">
            <a:off x="1028731" y="2516628"/>
            <a:ext cx="1188038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28731" y="3670324"/>
            <a:ext cx="4538216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Express Shipping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30" y="6321766"/>
            <a:ext cx="4686269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Average purchase amount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48618" y="3670324"/>
            <a:ext cx="4811245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Standard Shipping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48618" y="4607266"/>
            <a:ext cx="218218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9999">
                <a:solidFill>
                  <a:srgbClr val="2ECC71"/>
                </a:solidFill>
                <a:latin typeface="Anton"/>
                <a:ea typeface="Anton"/>
                <a:cs typeface="Anton"/>
                <a:sym typeface="Anton"/>
              </a:rPr>
              <a:t>$58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48618" y="6321766"/>
            <a:ext cx="4811244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Average purchase amount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311796"/>
            <a:ext cx="12763500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Express shipping customers spend 12% more per transaction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31" y="2657724"/>
            <a:ext cx="1188038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210200" y="3399018"/>
            <a:ext cx="13867599" cy="3830924"/>
          </a:xfrm>
          <a:custGeom>
            <a:avLst/>
            <a:gdLst/>
            <a:ahLst/>
            <a:cxnLst/>
            <a:rect l="l" t="t" r="r" b="b"/>
            <a:pathLst>
              <a:path w="13867599" h="3830924">
                <a:moveTo>
                  <a:pt x="0" y="0"/>
                </a:moveTo>
                <a:lnTo>
                  <a:pt x="13867600" y="0"/>
                </a:lnTo>
                <a:lnTo>
                  <a:pt x="13867600" y="3830924"/>
                </a:lnTo>
                <a:lnTo>
                  <a:pt x="0" y="3830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76325"/>
            <a:ext cx="11409672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2C3E50"/>
                </a:solidFill>
                <a:latin typeface="Anton"/>
                <a:ea typeface="Anton"/>
                <a:cs typeface="Anton"/>
                <a:sym typeface="Anton"/>
              </a:rPr>
              <a:t>SUBSCRIPTION IMPACT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94667" y="4742980"/>
            <a:ext cx="19688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68%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59573" y="4742980"/>
            <a:ext cx="19688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45%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24480" y="4742980"/>
            <a:ext cx="19688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78%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16192" y="7813950"/>
            <a:ext cx="5576110" cy="1466792"/>
            <a:chOff x="0" y="-57150"/>
            <a:chExt cx="7434813" cy="1955723"/>
          </a:xfrm>
        </p:grpSpPr>
        <p:sp>
          <p:nvSpPr>
            <p:cNvPr id="9" name="TextBox 9"/>
            <p:cNvSpPr txBox="1"/>
            <p:nvPr/>
          </p:nvSpPr>
          <p:spPr>
            <a:xfrm>
              <a:off x="1565037" y="-57150"/>
              <a:ext cx="3976128" cy="7104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  <a:spcBef>
                  <a:spcPct val="0"/>
                </a:spcBef>
              </a:pPr>
              <a:r>
                <a:rPr lang="en-US" sz="3099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Higher Spend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321492"/>
              <a:ext cx="7434813" cy="577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Subscribers vs non-subscribers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715935" y="7799662"/>
            <a:ext cx="2785944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Loyalty Rate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25801" y="8836025"/>
            <a:ext cx="51334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Repeat purchase frequency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53471" y="7799662"/>
            <a:ext cx="3181059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Revenue Share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92302" y="8836025"/>
            <a:ext cx="51334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From subscription customers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5249710" y="4450892"/>
            <a:ext cx="6075352" cy="5836108"/>
            <a:chOff x="0" y="0"/>
            <a:chExt cx="1107255" cy="10636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7255" cy="1063652"/>
            </a:xfrm>
            <a:custGeom>
              <a:avLst/>
              <a:gdLst/>
              <a:ahLst/>
              <a:cxnLst/>
              <a:rect l="l" t="t" r="r" b="b"/>
              <a:pathLst>
                <a:path w="1107255" h="1063652">
                  <a:moveTo>
                    <a:pt x="553628" y="0"/>
                  </a:moveTo>
                  <a:cubicBezTo>
                    <a:pt x="247868" y="0"/>
                    <a:pt x="0" y="238107"/>
                    <a:pt x="0" y="531826"/>
                  </a:cubicBezTo>
                  <a:cubicBezTo>
                    <a:pt x="0" y="825545"/>
                    <a:pt x="247868" y="1063652"/>
                    <a:pt x="553628" y="1063652"/>
                  </a:cubicBezTo>
                  <a:cubicBezTo>
                    <a:pt x="859388" y="1063652"/>
                    <a:pt x="1107255" y="825545"/>
                    <a:pt x="1107255" y="531826"/>
                  </a:cubicBezTo>
                  <a:cubicBezTo>
                    <a:pt x="1107255" y="238107"/>
                    <a:pt x="859388" y="0"/>
                    <a:pt x="553628" y="0"/>
                  </a:cubicBezTo>
                  <a:close/>
                </a:path>
              </a:pathLst>
            </a:custGeom>
            <a:solidFill>
              <a:srgbClr val="F1C40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3805" y="71142"/>
              <a:ext cx="899645" cy="892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182976" flipH="1" flipV="1">
            <a:off x="7856934" y="-1454292"/>
            <a:ext cx="4964083" cy="2906245"/>
          </a:xfrm>
          <a:custGeom>
            <a:avLst/>
            <a:gdLst/>
            <a:ahLst/>
            <a:cxnLst/>
            <a:rect l="l" t="t" r="r" b="b"/>
            <a:pathLst>
              <a:path w="4964083" h="2906245">
                <a:moveTo>
                  <a:pt x="4964083" y="2906245"/>
                </a:moveTo>
                <a:lnTo>
                  <a:pt x="0" y="2906245"/>
                </a:lnTo>
                <a:lnTo>
                  <a:pt x="0" y="0"/>
                </a:lnTo>
                <a:lnTo>
                  <a:pt x="4964083" y="0"/>
                </a:lnTo>
                <a:lnTo>
                  <a:pt x="4964083" y="29062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9216" y="7453066"/>
            <a:ext cx="1621948" cy="609682"/>
          </a:xfrm>
          <a:custGeom>
            <a:avLst/>
            <a:gdLst/>
            <a:ahLst/>
            <a:cxnLst/>
            <a:rect l="l" t="t" r="r" b="b"/>
            <a:pathLst>
              <a:path w="1621948" h="609682">
                <a:moveTo>
                  <a:pt x="0" y="0"/>
                </a:moveTo>
                <a:lnTo>
                  <a:pt x="1621948" y="0"/>
                </a:lnTo>
                <a:lnTo>
                  <a:pt x="1621948" y="609682"/>
                </a:lnTo>
                <a:lnTo>
                  <a:pt x="0" y="60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8085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731" y="2624510"/>
            <a:ext cx="1188038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1076325"/>
            <a:ext cx="12323818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2C3E50"/>
                </a:solidFill>
                <a:latin typeface="Anton"/>
                <a:ea typeface="Anton"/>
                <a:cs typeface="Anton"/>
                <a:sym typeface="Anton"/>
              </a:rPr>
              <a:t>CUSTOMER SEGMENTATION</a:t>
            </a:r>
          </a:p>
        </p:txBody>
      </p:sp>
      <p:sp>
        <p:nvSpPr>
          <p:cNvPr id="5" name="Freeform 5"/>
          <p:cNvSpPr/>
          <p:nvPr/>
        </p:nvSpPr>
        <p:spPr>
          <a:xfrm rot="-955566" flipH="1" flipV="1">
            <a:off x="10514129" y="-1051934"/>
            <a:ext cx="4418003" cy="2586540"/>
          </a:xfrm>
          <a:custGeom>
            <a:avLst/>
            <a:gdLst/>
            <a:ahLst/>
            <a:cxnLst/>
            <a:rect l="l" t="t" r="r" b="b"/>
            <a:pathLst>
              <a:path w="4418003" h="2586540">
                <a:moveTo>
                  <a:pt x="4418003" y="2586540"/>
                </a:moveTo>
                <a:lnTo>
                  <a:pt x="0" y="2586540"/>
                </a:lnTo>
                <a:lnTo>
                  <a:pt x="0" y="0"/>
                </a:lnTo>
                <a:lnTo>
                  <a:pt x="4418003" y="0"/>
                </a:lnTo>
                <a:lnTo>
                  <a:pt x="4418003" y="25865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909112" y="-1142741"/>
            <a:ext cx="7552748" cy="7338593"/>
            <a:chOff x="0" y="0"/>
            <a:chExt cx="83651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6519" cy="812800"/>
            </a:xfrm>
            <a:custGeom>
              <a:avLst/>
              <a:gdLst/>
              <a:ahLst/>
              <a:cxnLst/>
              <a:rect l="l" t="t" r="r" b="b"/>
              <a:pathLst>
                <a:path w="836519" h="812800">
                  <a:moveTo>
                    <a:pt x="418260" y="0"/>
                  </a:moveTo>
                  <a:cubicBezTo>
                    <a:pt x="187261" y="0"/>
                    <a:pt x="0" y="181951"/>
                    <a:pt x="0" y="406400"/>
                  </a:cubicBezTo>
                  <a:cubicBezTo>
                    <a:pt x="0" y="630849"/>
                    <a:pt x="187261" y="812800"/>
                    <a:pt x="418260" y="812800"/>
                  </a:cubicBezTo>
                  <a:cubicBezTo>
                    <a:pt x="649258" y="812800"/>
                    <a:pt x="836519" y="630849"/>
                    <a:pt x="836519" y="406400"/>
                  </a:cubicBezTo>
                  <a:cubicBezTo>
                    <a:pt x="836519" y="181951"/>
                    <a:pt x="649258" y="0"/>
                    <a:pt x="418260" y="0"/>
                  </a:cubicBezTo>
                  <a:close/>
                </a:path>
              </a:pathLst>
            </a:custGeom>
            <a:blipFill>
              <a:blip r:embed="rId6"/>
              <a:stretch>
                <a:fillRect l="-22873" r="-22873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028700" y="3295567"/>
            <a:ext cx="8202203" cy="5126377"/>
          </a:xfrm>
          <a:custGeom>
            <a:avLst/>
            <a:gdLst/>
            <a:ahLst/>
            <a:cxnLst/>
            <a:rect l="l" t="t" r="r" b="b"/>
            <a:pathLst>
              <a:path w="8202203" h="5126377">
                <a:moveTo>
                  <a:pt x="0" y="0"/>
                </a:moveTo>
                <a:lnTo>
                  <a:pt x="8202203" y="0"/>
                </a:lnTo>
                <a:lnTo>
                  <a:pt x="8202203" y="5126377"/>
                </a:lnTo>
                <a:lnTo>
                  <a:pt x="0" y="5126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76565" y="4976899"/>
            <a:ext cx="10074502" cy="25186"/>
          </a:xfrm>
          <a:custGeom>
            <a:avLst/>
            <a:gdLst/>
            <a:ahLst/>
            <a:cxnLst/>
            <a:rect l="l" t="t" r="r" b="b"/>
            <a:pathLst>
              <a:path w="10074502" h="25186">
                <a:moveTo>
                  <a:pt x="0" y="0"/>
                </a:moveTo>
                <a:lnTo>
                  <a:pt x="10074502" y="0"/>
                </a:lnTo>
                <a:lnTo>
                  <a:pt x="10074502" y="25186"/>
                </a:lnTo>
                <a:lnTo>
                  <a:pt x="0" y="251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74052" y="6707362"/>
            <a:ext cx="15197451" cy="18997"/>
          </a:xfrm>
          <a:custGeom>
            <a:avLst/>
            <a:gdLst/>
            <a:ahLst/>
            <a:cxnLst/>
            <a:rect l="l" t="t" r="r" b="b"/>
            <a:pathLst>
              <a:path w="15197451" h="18997">
                <a:moveTo>
                  <a:pt x="0" y="0"/>
                </a:moveTo>
                <a:lnTo>
                  <a:pt x="15197452" y="0"/>
                </a:lnTo>
                <a:lnTo>
                  <a:pt x="15197452" y="18997"/>
                </a:lnTo>
                <a:lnTo>
                  <a:pt x="0" y="189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500476" y="3247942"/>
            <a:ext cx="1215394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8"/>
              </a:lnSpc>
              <a:spcBef>
                <a:spcPct val="0"/>
              </a:spcBef>
            </a:pPr>
            <a:r>
              <a:rPr lang="en-US" sz="2763" b="1" dirty="0">
                <a:solidFill>
                  <a:srgbClr val="2C3E50"/>
                </a:solidFill>
                <a:latin typeface="Garet Bold"/>
                <a:ea typeface="Garet Bold"/>
                <a:cs typeface="Garet Bold"/>
                <a:sym typeface="Garet Bold"/>
              </a:rPr>
              <a:t>Loyal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82061" y="3979534"/>
            <a:ext cx="4199040" cy="38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228" b="1" dirty="0">
                <a:solidFill>
                  <a:srgbClr val="2C3E50"/>
                </a:solidFill>
                <a:latin typeface="Garet Bold"/>
                <a:ea typeface="Garet Bold"/>
                <a:cs typeface="Garet Bold"/>
                <a:sym typeface="Garet Bold"/>
              </a:rPr>
              <a:t>15%</a:t>
            </a:r>
            <a:r>
              <a:rPr lang="en-US" sz="2228" dirty="0">
                <a:solidFill>
                  <a:srgbClr val="2C3E50"/>
                </a:solidFill>
                <a:latin typeface="Garet"/>
                <a:ea typeface="Garet"/>
                <a:cs typeface="Garet"/>
                <a:sym typeface="Garet"/>
              </a:rPr>
              <a:t> - High value customers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37939" y="4087567"/>
            <a:ext cx="183725" cy="57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387" b="1">
                <a:solidFill>
                  <a:srgbClr val="2C3E50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91450" y="5555745"/>
            <a:ext cx="276702" cy="57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387" b="1">
                <a:solidFill>
                  <a:srgbClr val="2C3E50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95961" y="7212134"/>
            <a:ext cx="267681" cy="57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  <a:spcBef>
                <a:spcPct val="0"/>
              </a:spcBef>
            </a:pPr>
            <a:r>
              <a:rPr lang="en-US" sz="3387" b="1">
                <a:solidFill>
                  <a:srgbClr val="2C3E50"/>
                </a:solidFill>
                <a:latin typeface="Garet Bold"/>
                <a:ea typeface="Garet Bold"/>
                <a:cs typeface="Garet Bold"/>
                <a:sym typeface="Garet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60421" y="5196341"/>
            <a:ext cx="230277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8"/>
              </a:lnSpc>
              <a:spcBef>
                <a:spcPct val="0"/>
              </a:spcBef>
            </a:pPr>
            <a:r>
              <a:rPr lang="en-US" sz="2763" b="1" dirty="0">
                <a:solidFill>
                  <a:srgbClr val="2C3E50"/>
                </a:solidFill>
                <a:latin typeface="Garet Bold"/>
                <a:ea typeface="Garet Bold"/>
                <a:cs typeface="Garet Bold"/>
                <a:sym typeface="Garet Bold"/>
              </a:rPr>
              <a:t>Returning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45084" y="5916137"/>
            <a:ext cx="3994516" cy="38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228" b="1" dirty="0">
                <a:solidFill>
                  <a:srgbClr val="2C3E50"/>
                </a:solidFill>
                <a:latin typeface="Garet Bold"/>
                <a:ea typeface="Garet Bold"/>
                <a:cs typeface="Garet Bold"/>
                <a:sym typeface="Garet Bold"/>
              </a:rPr>
              <a:t>35%</a:t>
            </a:r>
            <a:r>
              <a:rPr lang="en-US" sz="2228" dirty="0">
                <a:solidFill>
                  <a:srgbClr val="2C3E50"/>
                </a:solidFill>
                <a:latin typeface="Garet"/>
                <a:ea typeface="Garet"/>
                <a:cs typeface="Garet"/>
                <a:sym typeface="Garet"/>
              </a:rPr>
              <a:t> - Regular shoppers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1993" y="7231184"/>
            <a:ext cx="1621948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8"/>
              </a:lnSpc>
              <a:spcBef>
                <a:spcPct val="0"/>
              </a:spcBef>
            </a:pPr>
            <a:r>
              <a:rPr lang="en-US" sz="2763" b="1" dirty="0">
                <a:solidFill>
                  <a:srgbClr val="2C3E50"/>
                </a:solidFill>
                <a:latin typeface="Garet Bold"/>
                <a:ea typeface="Garet Bold"/>
                <a:cs typeface="Garet Bold"/>
                <a:sym typeface="Garet Bold"/>
              </a:rPr>
              <a:t>New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48672" y="7950660"/>
            <a:ext cx="4753127" cy="38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228" b="1" dirty="0">
                <a:solidFill>
                  <a:srgbClr val="2C3E50"/>
                </a:solidFill>
                <a:latin typeface="Garet Bold"/>
                <a:ea typeface="Garet Bold"/>
                <a:cs typeface="Garet Bold"/>
                <a:sym typeface="Garet Bold"/>
              </a:rPr>
              <a:t>50%</a:t>
            </a:r>
            <a:r>
              <a:rPr lang="en-US" sz="2228" dirty="0">
                <a:solidFill>
                  <a:srgbClr val="2C3E50"/>
                </a:solidFill>
                <a:latin typeface="Garet"/>
                <a:ea typeface="Garet"/>
                <a:cs typeface="Garet"/>
                <a:sym typeface="Garet"/>
              </a:rPr>
              <a:t> - First-time buyers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30" y="8836025"/>
            <a:ext cx="10401269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C3E50"/>
                </a:solidFill>
                <a:latin typeface="Garet"/>
                <a:ea typeface="Garet"/>
                <a:cs typeface="Garet"/>
                <a:sym typeface="Garet"/>
              </a:rPr>
              <a:t>Focus on converting New to Returning, Returning to Loyal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262</Words>
  <Application>Microsoft Office PowerPoint</Application>
  <PresentationFormat>Custom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Garet</vt:lpstr>
      <vt:lpstr>Arial</vt:lpstr>
      <vt:lpstr>Anton</vt:lpstr>
      <vt:lpstr>Calibri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Brown Modern Market Analysis Presentation</dc:title>
  <cp:lastModifiedBy>Shweta Gurram</cp:lastModifiedBy>
  <cp:revision>4</cp:revision>
  <dcterms:created xsi:type="dcterms:W3CDTF">2006-08-16T00:00:00Z</dcterms:created>
  <dcterms:modified xsi:type="dcterms:W3CDTF">2026-02-13T17:20:46Z</dcterms:modified>
  <dc:identifier>DAHBNBwct4c</dc:identifier>
</cp:coreProperties>
</file>